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6858000" cy="9144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lafson, Meredith K." initials="OM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2884"/>
    <a:srgbClr val="6850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50" d="100"/>
          <a:sy n="150" d="100"/>
        </p:scale>
        <p:origin x="-1734" y="357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image" Target="../media/image1.jp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image" Target="../media/image1.jp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AC27D7-D37C-4A66-B523-8EAC0880DAB8}" type="doc">
      <dgm:prSet loTypeId="urn:microsoft.com/office/officeart/2005/8/layout/vList4" loCatId="list" qsTypeId="urn:microsoft.com/office/officeart/2005/8/quickstyle/simple4" qsCatId="simple" csTypeId="urn:microsoft.com/office/officeart/2005/8/colors/accent4_2" csCatId="accent4" phldr="1"/>
      <dgm:spPr/>
    </dgm:pt>
    <dgm:pt modelId="{12C1314C-3F12-4F7E-880D-58021F2BFFD3}">
      <dgm:prSet phldrT="[Text]" custT="1"/>
      <dgm:spPr>
        <a:solidFill>
          <a:srgbClr val="5D2884"/>
        </a:solidFill>
      </dgm:spPr>
      <dgm:t>
        <a:bodyPr/>
        <a:lstStyle/>
        <a:p>
          <a:r>
            <a:rPr lang="en-US" sz="1400" b="1" dirty="0"/>
            <a:t>Has a measurable impact on the lives of women and families </a:t>
          </a:r>
          <a:endParaRPr lang="en-US" sz="1400" dirty="0"/>
        </a:p>
      </dgm:t>
    </dgm:pt>
    <dgm:pt modelId="{BC574D54-E621-4C2B-96A6-08AC515A4AAF}" type="parTrans" cxnId="{922714A1-294C-476E-BF36-ABBC1EE223C2}">
      <dgm:prSet/>
      <dgm:spPr/>
      <dgm:t>
        <a:bodyPr/>
        <a:lstStyle/>
        <a:p>
          <a:endParaRPr lang="en-US"/>
        </a:p>
      </dgm:t>
    </dgm:pt>
    <dgm:pt modelId="{C7F96A80-7031-4DCD-8B4F-718DF8A32F51}" type="sibTrans" cxnId="{922714A1-294C-476E-BF36-ABBC1EE223C2}">
      <dgm:prSet/>
      <dgm:spPr/>
      <dgm:t>
        <a:bodyPr/>
        <a:lstStyle/>
        <a:p>
          <a:endParaRPr lang="en-US"/>
        </a:p>
      </dgm:t>
    </dgm:pt>
    <dgm:pt modelId="{D2E45810-7123-4D6D-AB30-48038F0EA4C6}">
      <dgm:prSet phldrT="[Text]" custT="1"/>
      <dgm:spPr>
        <a:solidFill>
          <a:srgbClr val="5D2884"/>
        </a:solidFill>
      </dgm:spPr>
      <dgm:t>
        <a:bodyPr/>
        <a:lstStyle/>
        <a:p>
          <a:r>
            <a:rPr lang="en-US" sz="1400" b="1" dirty="0"/>
            <a:t>Has the potential for commercialization</a:t>
          </a:r>
          <a:endParaRPr lang="en-US" sz="1400" dirty="0"/>
        </a:p>
      </dgm:t>
    </dgm:pt>
    <dgm:pt modelId="{8FEF514F-12F7-40CB-B0F5-8EE5D0D078D9}" type="parTrans" cxnId="{4D26782D-05BC-4892-8445-ECC29E255C49}">
      <dgm:prSet/>
      <dgm:spPr/>
      <dgm:t>
        <a:bodyPr/>
        <a:lstStyle/>
        <a:p>
          <a:endParaRPr lang="en-US"/>
        </a:p>
      </dgm:t>
    </dgm:pt>
    <dgm:pt modelId="{BB876EAB-767B-447A-8D96-34FC14371459}" type="sibTrans" cxnId="{4D26782D-05BC-4892-8445-ECC29E255C49}">
      <dgm:prSet/>
      <dgm:spPr/>
      <dgm:t>
        <a:bodyPr/>
        <a:lstStyle/>
        <a:p>
          <a:endParaRPr lang="en-US"/>
        </a:p>
      </dgm:t>
    </dgm:pt>
    <dgm:pt modelId="{B6FC9473-D50E-4601-AE33-B9646C5FFB14}">
      <dgm:prSet phldrT="[Text]" custT="1"/>
      <dgm:spPr>
        <a:solidFill>
          <a:srgbClr val="5D2884"/>
        </a:solidFill>
      </dgm:spPr>
      <dgm:t>
        <a:bodyPr/>
        <a:lstStyle/>
        <a:p>
          <a:r>
            <a:rPr lang="en-US" sz="1400" b="1" dirty="0"/>
            <a:t>Fills a need in the marketplace</a:t>
          </a:r>
          <a:endParaRPr lang="en-US" sz="1400" dirty="0"/>
        </a:p>
      </dgm:t>
    </dgm:pt>
    <dgm:pt modelId="{08E7C832-E1BE-43F4-A824-2406E781053A}" type="parTrans" cxnId="{5FCACB08-023A-4EA2-89B1-1A1DE560C6B4}">
      <dgm:prSet/>
      <dgm:spPr/>
      <dgm:t>
        <a:bodyPr/>
        <a:lstStyle/>
        <a:p>
          <a:endParaRPr lang="en-US"/>
        </a:p>
      </dgm:t>
    </dgm:pt>
    <dgm:pt modelId="{610FB469-B9C0-4DEE-A864-DCA92DB2702B}" type="sibTrans" cxnId="{5FCACB08-023A-4EA2-89B1-1A1DE560C6B4}">
      <dgm:prSet/>
      <dgm:spPr/>
      <dgm:t>
        <a:bodyPr/>
        <a:lstStyle/>
        <a:p>
          <a:endParaRPr lang="en-US"/>
        </a:p>
      </dgm:t>
    </dgm:pt>
    <dgm:pt modelId="{9160CA10-F503-408E-9659-7D34AEC80F48}" type="pres">
      <dgm:prSet presAssocID="{D9AC27D7-D37C-4A66-B523-8EAC0880DAB8}" presName="linear" presStyleCnt="0">
        <dgm:presLayoutVars>
          <dgm:dir/>
          <dgm:resizeHandles val="exact"/>
        </dgm:presLayoutVars>
      </dgm:prSet>
      <dgm:spPr/>
    </dgm:pt>
    <dgm:pt modelId="{61BC9A12-3A8F-4007-A374-9DD17982F1EF}" type="pres">
      <dgm:prSet presAssocID="{12C1314C-3F12-4F7E-880D-58021F2BFFD3}" presName="comp" presStyleCnt="0"/>
      <dgm:spPr/>
    </dgm:pt>
    <dgm:pt modelId="{8CDEE776-3C01-49A2-A91B-60355173E617}" type="pres">
      <dgm:prSet presAssocID="{12C1314C-3F12-4F7E-880D-58021F2BFFD3}" presName="box" presStyleLbl="node1" presStyleIdx="0" presStyleCnt="3"/>
      <dgm:spPr/>
      <dgm:t>
        <a:bodyPr/>
        <a:lstStyle/>
        <a:p>
          <a:endParaRPr lang="en-US"/>
        </a:p>
      </dgm:t>
    </dgm:pt>
    <dgm:pt modelId="{CBD882ED-891F-43CC-9447-196759827987}" type="pres">
      <dgm:prSet presAssocID="{12C1314C-3F12-4F7E-880D-58021F2BFFD3}"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dgm:spPr>
    </dgm:pt>
    <dgm:pt modelId="{494530F2-8566-4693-933B-4755E7FAF3FE}" type="pres">
      <dgm:prSet presAssocID="{12C1314C-3F12-4F7E-880D-58021F2BFFD3}" presName="text" presStyleLbl="node1" presStyleIdx="0" presStyleCnt="3">
        <dgm:presLayoutVars>
          <dgm:bulletEnabled val="1"/>
        </dgm:presLayoutVars>
      </dgm:prSet>
      <dgm:spPr/>
      <dgm:t>
        <a:bodyPr/>
        <a:lstStyle/>
        <a:p>
          <a:endParaRPr lang="en-US"/>
        </a:p>
      </dgm:t>
    </dgm:pt>
    <dgm:pt modelId="{41FCB00F-C02B-418A-BB35-95BFCC2650A2}" type="pres">
      <dgm:prSet presAssocID="{C7F96A80-7031-4DCD-8B4F-718DF8A32F51}" presName="spacer" presStyleCnt="0"/>
      <dgm:spPr/>
    </dgm:pt>
    <dgm:pt modelId="{EB017A57-DE99-4BA8-8C49-6A641576C4B8}" type="pres">
      <dgm:prSet presAssocID="{D2E45810-7123-4D6D-AB30-48038F0EA4C6}" presName="comp" presStyleCnt="0"/>
      <dgm:spPr/>
    </dgm:pt>
    <dgm:pt modelId="{3DB66253-B9AF-47D9-B7C0-CD97AB3CE3E5}" type="pres">
      <dgm:prSet presAssocID="{D2E45810-7123-4D6D-AB30-48038F0EA4C6}" presName="box" presStyleLbl="node1" presStyleIdx="1" presStyleCnt="3"/>
      <dgm:spPr/>
      <dgm:t>
        <a:bodyPr/>
        <a:lstStyle/>
        <a:p>
          <a:endParaRPr lang="en-US"/>
        </a:p>
      </dgm:t>
    </dgm:pt>
    <dgm:pt modelId="{B9E09A91-E45D-496E-8592-3E8947EA25F3}" type="pres">
      <dgm:prSet presAssocID="{D2E45810-7123-4D6D-AB30-48038F0EA4C6}" presName="img"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pt>
    <dgm:pt modelId="{BBBF099E-A0C5-4626-B53B-4C9E264D2CB6}" type="pres">
      <dgm:prSet presAssocID="{D2E45810-7123-4D6D-AB30-48038F0EA4C6}" presName="text" presStyleLbl="node1" presStyleIdx="1" presStyleCnt="3">
        <dgm:presLayoutVars>
          <dgm:bulletEnabled val="1"/>
        </dgm:presLayoutVars>
      </dgm:prSet>
      <dgm:spPr/>
      <dgm:t>
        <a:bodyPr/>
        <a:lstStyle/>
        <a:p>
          <a:endParaRPr lang="en-US"/>
        </a:p>
      </dgm:t>
    </dgm:pt>
    <dgm:pt modelId="{E4E30CFE-BCDA-41E1-B751-344618C6216D}" type="pres">
      <dgm:prSet presAssocID="{BB876EAB-767B-447A-8D96-34FC14371459}" presName="spacer" presStyleCnt="0"/>
      <dgm:spPr/>
    </dgm:pt>
    <dgm:pt modelId="{4BDB02FA-BF37-4823-BB05-A758E5F8B629}" type="pres">
      <dgm:prSet presAssocID="{B6FC9473-D50E-4601-AE33-B9646C5FFB14}" presName="comp" presStyleCnt="0"/>
      <dgm:spPr/>
    </dgm:pt>
    <dgm:pt modelId="{4837442E-A06E-4A76-B3D5-C77EEA5B7CE5}" type="pres">
      <dgm:prSet presAssocID="{B6FC9473-D50E-4601-AE33-B9646C5FFB14}" presName="box" presStyleLbl="node1" presStyleIdx="2" presStyleCnt="3" custLinFactNeighborX="416" custLinFactNeighborY="0"/>
      <dgm:spPr/>
      <dgm:t>
        <a:bodyPr/>
        <a:lstStyle/>
        <a:p>
          <a:endParaRPr lang="en-US"/>
        </a:p>
      </dgm:t>
    </dgm:pt>
    <dgm:pt modelId="{B4D6AC58-36E0-4382-BF0D-43F638AA926D}" type="pres">
      <dgm:prSet presAssocID="{B6FC9473-D50E-4601-AE33-B9646C5FFB14}" presName="img"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12000" b="-12000"/>
          </a:stretch>
        </a:blipFill>
      </dgm:spPr>
    </dgm:pt>
    <dgm:pt modelId="{A6BF8AA6-AA94-47C8-AF47-68104855E89A}" type="pres">
      <dgm:prSet presAssocID="{B6FC9473-D50E-4601-AE33-B9646C5FFB14}" presName="text" presStyleLbl="node1" presStyleIdx="2" presStyleCnt="3">
        <dgm:presLayoutVars>
          <dgm:bulletEnabled val="1"/>
        </dgm:presLayoutVars>
      </dgm:prSet>
      <dgm:spPr/>
      <dgm:t>
        <a:bodyPr/>
        <a:lstStyle/>
        <a:p>
          <a:endParaRPr lang="en-US"/>
        </a:p>
      </dgm:t>
    </dgm:pt>
  </dgm:ptLst>
  <dgm:cxnLst>
    <dgm:cxn modelId="{924CB4EB-AD3F-4B14-BA88-B4CB06E483BB}" type="presOf" srcId="{D2E45810-7123-4D6D-AB30-48038F0EA4C6}" destId="{BBBF099E-A0C5-4626-B53B-4C9E264D2CB6}" srcOrd="1" destOrd="0" presId="urn:microsoft.com/office/officeart/2005/8/layout/vList4"/>
    <dgm:cxn modelId="{F271F9B6-0B39-44DC-9C13-AEBE5F9C294F}" type="presOf" srcId="{12C1314C-3F12-4F7E-880D-58021F2BFFD3}" destId="{494530F2-8566-4693-933B-4755E7FAF3FE}" srcOrd="1" destOrd="0" presId="urn:microsoft.com/office/officeart/2005/8/layout/vList4"/>
    <dgm:cxn modelId="{898C0274-0A5A-4F35-A19F-16E26E347CEF}" type="presOf" srcId="{B6FC9473-D50E-4601-AE33-B9646C5FFB14}" destId="{4837442E-A06E-4A76-B3D5-C77EEA5B7CE5}" srcOrd="0" destOrd="0" presId="urn:microsoft.com/office/officeart/2005/8/layout/vList4"/>
    <dgm:cxn modelId="{922714A1-294C-476E-BF36-ABBC1EE223C2}" srcId="{D9AC27D7-D37C-4A66-B523-8EAC0880DAB8}" destId="{12C1314C-3F12-4F7E-880D-58021F2BFFD3}" srcOrd="0" destOrd="0" parTransId="{BC574D54-E621-4C2B-96A6-08AC515A4AAF}" sibTransId="{C7F96A80-7031-4DCD-8B4F-718DF8A32F51}"/>
    <dgm:cxn modelId="{79EAD1A8-DB37-4152-8CD6-9B411CE17D8E}" type="presOf" srcId="{D2E45810-7123-4D6D-AB30-48038F0EA4C6}" destId="{3DB66253-B9AF-47D9-B7C0-CD97AB3CE3E5}" srcOrd="0" destOrd="0" presId="urn:microsoft.com/office/officeart/2005/8/layout/vList4"/>
    <dgm:cxn modelId="{CFFCFEBC-2CFE-420D-8D41-1E84DEE7961E}" type="presOf" srcId="{B6FC9473-D50E-4601-AE33-B9646C5FFB14}" destId="{A6BF8AA6-AA94-47C8-AF47-68104855E89A}" srcOrd="1" destOrd="0" presId="urn:microsoft.com/office/officeart/2005/8/layout/vList4"/>
    <dgm:cxn modelId="{4D26782D-05BC-4892-8445-ECC29E255C49}" srcId="{D9AC27D7-D37C-4A66-B523-8EAC0880DAB8}" destId="{D2E45810-7123-4D6D-AB30-48038F0EA4C6}" srcOrd="1" destOrd="0" parTransId="{8FEF514F-12F7-40CB-B0F5-8EE5D0D078D9}" sibTransId="{BB876EAB-767B-447A-8D96-34FC14371459}"/>
    <dgm:cxn modelId="{0C947ED9-1CA6-4791-B1C8-5063905DBA5B}" type="presOf" srcId="{D9AC27D7-D37C-4A66-B523-8EAC0880DAB8}" destId="{9160CA10-F503-408E-9659-7D34AEC80F48}" srcOrd="0" destOrd="0" presId="urn:microsoft.com/office/officeart/2005/8/layout/vList4"/>
    <dgm:cxn modelId="{24AA19CF-1EB0-48FE-BF9E-8F0EEDB27E88}" type="presOf" srcId="{12C1314C-3F12-4F7E-880D-58021F2BFFD3}" destId="{8CDEE776-3C01-49A2-A91B-60355173E617}" srcOrd="0" destOrd="0" presId="urn:microsoft.com/office/officeart/2005/8/layout/vList4"/>
    <dgm:cxn modelId="{5FCACB08-023A-4EA2-89B1-1A1DE560C6B4}" srcId="{D9AC27D7-D37C-4A66-B523-8EAC0880DAB8}" destId="{B6FC9473-D50E-4601-AE33-B9646C5FFB14}" srcOrd="2" destOrd="0" parTransId="{08E7C832-E1BE-43F4-A824-2406E781053A}" sibTransId="{610FB469-B9C0-4DEE-A864-DCA92DB2702B}"/>
    <dgm:cxn modelId="{B6A3F715-3570-4D36-9C96-D0F2E40BA935}" type="presParOf" srcId="{9160CA10-F503-408E-9659-7D34AEC80F48}" destId="{61BC9A12-3A8F-4007-A374-9DD17982F1EF}" srcOrd="0" destOrd="0" presId="urn:microsoft.com/office/officeart/2005/8/layout/vList4"/>
    <dgm:cxn modelId="{D19713B7-C0CD-4ED0-88AC-1507AD70F7E5}" type="presParOf" srcId="{61BC9A12-3A8F-4007-A374-9DD17982F1EF}" destId="{8CDEE776-3C01-49A2-A91B-60355173E617}" srcOrd="0" destOrd="0" presId="urn:microsoft.com/office/officeart/2005/8/layout/vList4"/>
    <dgm:cxn modelId="{FA6A4D9E-9F74-4F0A-95D1-7D3CFAE479F4}" type="presParOf" srcId="{61BC9A12-3A8F-4007-A374-9DD17982F1EF}" destId="{CBD882ED-891F-43CC-9447-196759827987}" srcOrd="1" destOrd="0" presId="urn:microsoft.com/office/officeart/2005/8/layout/vList4"/>
    <dgm:cxn modelId="{7D244102-D842-4CD0-AFEB-74AFE21D2483}" type="presParOf" srcId="{61BC9A12-3A8F-4007-A374-9DD17982F1EF}" destId="{494530F2-8566-4693-933B-4755E7FAF3FE}" srcOrd="2" destOrd="0" presId="urn:microsoft.com/office/officeart/2005/8/layout/vList4"/>
    <dgm:cxn modelId="{E332483A-BE03-418E-9F68-AA2D00007127}" type="presParOf" srcId="{9160CA10-F503-408E-9659-7D34AEC80F48}" destId="{41FCB00F-C02B-418A-BB35-95BFCC2650A2}" srcOrd="1" destOrd="0" presId="urn:microsoft.com/office/officeart/2005/8/layout/vList4"/>
    <dgm:cxn modelId="{1AFAA684-15EB-4056-8AB4-C4817558A112}" type="presParOf" srcId="{9160CA10-F503-408E-9659-7D34AEC80F48}" destId="{EB017A57-DE99-4BA8-8C49-6A641576C4B8}" srcOrd="2" destOrd="0" presId="urn:microsoft.com/office/officeart/2005/8/layout/vList4"/>
    <dgm:cxn modelId="{4B03A26A-FD14-4079-8F10-2AB2AD3A50CB}" type="presParOf" srcId="{EB017A57-DE99-4BA8-8C49-6A641576C4B8}" destId="{3DB66253-B9AF-47D9-B7C0-CD97AB3CE3E5}" srcOrd="0" destOrd="0" presId="urn:microsoft.com/office/officeart/2005/8/layout/vList4"/>
    <dgm:cxn modelId="{D85F0992-9B64-4745-8653-CB485438B6F7}" type="presParOf" srcId="{EB017A57-DE99-4BA8-8C49-6A641576C4B8}" destId="{B9E09A91-E45D-496E-8592-3E8947EA25F3}" srcOrd="1" destOrd="0" presId="urn:microsoft.com/office/officeart/2005/8/layout/vList4"/>
    <dgm:cxn modelId="{35B903F2-E983-46F5-A073-BEFCE5CD416A}" type="presParOf" srcId="{EB017A57-DE99-4BA8-8C49-6A641576C4B8}" destId="{BBBF099E-A0C5-4626-B53B-4C9E264D2CB6}" srcOrd="2" destOrd="0" presId="urn:microsoft.com/office/officeart/2005/8/layout/vList4"/>
    <dgm:cxn modelId="{CC60FEBE-2676-4CC5-B287-5B9D36E7F095}" type="presParOf" srcId="{9160CA10-F503-408E-9659-7D34AEC80F48}" destId="{E4E30CFE-BCDA-41E1-B751-344618C6216D}" srcOrd="3" destOrd="0" presId="urn:microsoft.com/office/officeart/2005/8/layout/vList4"/>
    <dgm:cxn modelId="{ECB6B9FB-CCC9-466C-AF20-0F711D1A8433}" type="presParOf" srcId="{9160CA10-F503-408E-9659-7D34AEC80F48}" destId="{4BDB02FA-BF37-4823-BB05-A758E5F8B629}" srcOrd="4" destOrd="0" presId="urn:microsoft.com/office/officeart/2005/8/layout/vList4"/>
    <dgm:cxn modelId="{469FF522-0B6C-44A9-961A-24B3EB673371}" type="presParOf" srcId="{4BDB02FA-BF37-4823-BB05-A758E5F8B629}" destId="{4837442E-A06E-4A76-B3D5-C77EEA5B7CE5}" srcOrd="0" destOrd="0" presId="urn:microsoft.com/office/officeart/2005/8/layout/vList4"/>
    <dgm:cxn modelId="{435C206E-3EAB-4399-804A-8FC4322658F0}" type="presParOf" srcId="{4BDB02FA-BF37-4823-BB05-A758E5F8B629}" destId="{B4D6AC58-36E0-4382-BF0D-43F638AA926D}" srcOrd="1" destOrd="0" presId="urn:microsoft.com/office/officeart/2005/8/layout/vList4"/>
    <dgm:cxn modelId="{C8BB10F5-2FF7-4230-B1BE-3374930B1623}" type="presParOf" srcId="{4BDB02FA-BF37-4823-BB05-A758E5F8B629}" destId="{A6BF8AA6-AA94-47C8-AF47-68104855E89A}" srcOrd="2" destOrd="0" presId="urn:microsoft.com/office/officeart/2005/8/layout/vList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DEE776-3C01-49A2-A91B-60355173E617}">
      <dsp:nvSpPr>
        <dsp:cNvPr id="0" name=""/>
        <dsp:cNvSpPr/>
      </dsp:nvSpPr>
      <dsp:spPr>
        <a:xfrm>
          <a:off x="0" y="0"/>
          <a:ext cx="6019800" cy="833641"/>
        </a:xfrm>
        <a:prstGeom prst="roundRect">
          <a:avLst>
            <a:gd name="adj" fmla="val 10000"/>
          </a:avLst>
        </a:prstGeom>
        <a:solidFill>
          <a:srgbClr val="5D2884"/>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a:t>Has a measurable impact on the lives of women and families </a:t>
          </a:r>
          <a:endParaRPr lang="en-US" sz="1400" kern="1200" dirty="0"/>
        </a:p>
      </dsp:txBody>
      <dsp:txXfrm>
        <a:off x="1287324" y="0"/>
        <a:ext cx="4732475" cy="833641"/>
      </dsp:txXfrm>
    </dsp:sp>
    <dsp:sp modelId="{CBD882ED-891F-43CC-9447-196759827987}">
      <dsp:nvSpPr>
        <dsp:cNvPr id="0" name=""/>
        <dsp:cNvSpPr/>
      </dsp:nvSpPr>
      <dsp:spPr>
        <a:xfrm>
          <a:off x="83364" y="83364"/>
          <a:ext cx="1203960" cy="666913"/>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DB66253-B9AF-47D9-B7C0-CD97AB3CE3E5}">
      <dsp:nvSpPr>
        <dsp:cNvPr id="0" name=""/>
        <dsp:cNvSpPr/>
      </dsp:nvSpPr>
      <dsp:spPr>
        <a:xfrm>
          <a:off x="0" y="917005"/>
          <a:ext cx="6019800" cy="833641"/>
        </a:xfrm>
        <a:prstGeom prst="roundRect">
          <a:avLst>
            <a:gd name="adj" fmla="val 10000"/>
          </a:avLst>
        </a:prstGeom>
        <a:solidFill>
          <a:srgbClr val="5D2884"/>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a:t>Has the potential for commercialization</a:t>
          </a:r>
          <a:endParaRPr lang="en-US" sz="1400" kern="1200" dirty="0"/>
        </a:p>
      </dsp:txBody>
      <dsp:txXfrm>
        <a:off x="1287324" y="917005"/>
        <a:ext cx="4732475" cy="833641"/>
      </dsp:txXfrm>
    </dsp:sp>
    <dsp:sp modelId="{B9E09A91-E45D-496E-8592-3E8947EA25F3}">
      <dsp:nvSpPr>
        <dsp:cNvPr id="0" name=""/>
        <dsp:cNvSpPr/>
      </dsp:nvSpPr>
      <dsp:spPr>
        <a:xfrm>
          <a:off x="83364" y="1000369"/>
          <a:ext cx="1203960" cy="666913"/>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837442E-A06E-4A76-B3D5-C77EEA5B7CE5}">
      <dsp:nvSpPr>
        <dsp:cNvPr id="0" name=""/>
        <dsp:cNvSpPr/>
      </dsp:nvSpPr>
      <dsp:spPr>
        <a:xfrm>
          <a:off x="0" y="1834010"/>
          <a:ext cx="6019800" cy="833641"/>
        </a:xfrm>
        <a:prstGeom prst="roundRect">
          <a:avLst>
            <a:gd name="adj" fmla="val 10000"/>
          </a:avLst>
        </a:prstGeom>
        <a:solidFill>
          <a:srgbClr val="5D2884"/>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a:t>Fills a need in the marketplace</a:t>
          </a:r>
          <a:endParaRPr lang="en-US" sz="1400" kern="1200" dirty="0"/>
        </a:p>
      </dsp:txBody>
      <dsp:txXfrm>
        <a:off x="1287324" y="1834010"/>
        <a:ext cx="4732475" cy="833641"/>
      </dsp:txXfrm>
    </dsp:sp>
    <dsp:sp modelId="{B4D6AC58-36E0-4382-BF0D-43F638AA926D}">
      <dsp:nvSpPr>
        <dsp:cNvPr id="0" name=""/>
        <dsp:cNvSpPr/>
      </dsp:nvSpPr>
      <dsp:spPr>
        <a:xfrm>
          <a:off x="83364" y="1917374"/>
          <a:ext cx="1203960" cy="666913"/>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2000" b="-12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3" cy="464185"/>
          </a:xfrm>
          <a:prstGeom prst="rect">
            <a:avLst/>
          </a:prstGeom>
        </p:spPr>
        <p:txBody>
          <a:bodyPr vert="horz" lIns="92416" tIns="46207" rIns="92416" bIns="46207" rtlCol="0"/>
          <a:lstStyle>
            <a:lvl1pPr algn="l">
              <a:defRPr sz="1200"/>
            </a:lvl1pPr>
          </a:lstStyle>
          <a:p>
            <a:endParaRPr lang="en-US" dirty="0"/>
          </a:p>
        </p:txBody>
      </p:sp>
      <p:sp>
        <p:nvSpPr>
          <p:cNvPr id="3" name="Date Placeholder 2"/>
          <p:cNvSpPr>
            <a:spLocks noGrp="1"/>
          </p:cNvSpPr>
          <p:nvPr>
            <p:ph type="dt" idx="1"/>
          </p:nvPr>
        </p:nvSpPr>
        <p:spPr>
          <a:xfrm>
            <a:off x="3956551" y="1"/>
            <a:ext cx="3026833" cy="464185"/>
          </a:xfrm>
          <a:prstGeom prst="rect">
            <a:avLst/>
          </a:prstGeom>
        </p:spPr>
        <p:txBody>
          <a:bodyPr vert="horz" lIns="92416" tIns="46207" rIns="92416" bIns="46207" rtlCol="0"/>
          <a:lstStyle>
            <a:lvl1pPr algn="r">
              <a:defRPr sz="1200"/>
            </a:lvl1pPr>
          </a:lstStyle>
          <a:p>
            <a:fld id="{77D6BA89-F8EF-4878-ADBC-94F7ED5145A7}" type="datetimeFigureOut">
              <a:rPr lang="en-US" smtClean="0"/>
              <a:t>3/23/2017</a:t>
            </a:fld>
            <a:endParaRPr lang="en-US" dirty="0"/>
          </a:p>
        </p:txBody>
      </p:sp>
      <p:sp>
        <p:nvSpPr>
          <p:cNvPr id="4" name="Slide Image Placeholder 3"/>
          <p:cNvSpPr>
            <a:spLocks noGrp="1" noRot="1" noChangeAspect="1"/>
          </p:cNvSpPr>
          <p:nvPr>
            <p:ph type="sldImg" idx="2"/>
          </p:nvPr>
        </p:nvSpPr>
        <p:spPr>
          <a:xfrm>
            <a:off x="2187575" y="695325"/>
            <a:ext cx="2609850" cy="3481388"/>
          </a:xfrm>
          <a:prstGeom prst="rect">
            <a:avLst/>
          </a:prstGeom>
          <a:noFill/>
          <a:ln w="12700">
            <a:solidFill>
              <a:prstClr val="black"/>
            </a:solidFill>
          </a:ln>
        </p:spPr>
        <p:txBody>
          <a:bodyPr vert="horz" lIns="92416" tIns="46207" rIns="92416" bIns="46207" rtlCol="0" anchor="ctr"/>
          <a:lstStyle/>
          <a:p>
            <a:endParaRPr lang="en-US" dirty="0"/>
          </a:p>
        </p:txBody>
      </p:sp>
      <p:sp>
        <p:nvSpPr>
          <p:cNvPr id="5" name="Notes Placeholder 4"/>
          <p:cNvSpPr>
            <a:spLocks noGrp="1"/>
          </p:cNvSpPr>
          <p:nvPr>
            <p:ph type="body" sz="quarter" idx="3"/>
          </p:nvPr>
        </p:nvSpPr>
        <p:spPr>
          <a:xfrm>
            <a:off x="698500" y="4409759"/>
            <a:ext cx="5588000" cy="4177665"/>
          </a:xfrm>
          <a:prstGeom prst="rect">
            <a:avLst/>
          </a:prstGeom>
        </p:spPr>
        <p:txBody>
          <a:bodyPr vert="horz" lIns="92416" tIns="46207" rIns="92416" bIns="462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5"/>
            <a:ext cx="3026833" cy="464185"/>
          </a:xfrm>
          <a:prstGeom prst="rect">
            <a:avLst/>
          </a:prstGeom>
        </p:spPr>
        <p:txBody>
          <a:bodyPr vert="horz" lIns="92416" tIns="46207" rIns="92416" bIns="462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1" y="8817905"/>
            <a:ext cx="3026833" cy="464185"/>
          </a:xfrm>
          <a:prstGeom prst="rect">
            <a:avLst/>
          </a:prstGeom>
        </p:spPr>
        <p:txBody>
          <a:bodyPr vert="horz" lIns="92416" tIns="46207" rIns="92416" bIns="46207" rtlCol="0" anchor="b"/>
          <a:lstStyle>
            <a:lvl1pPr algn="r">
              <a:defRPr sz="1200"/>
            </a:lvl1pPr>
          </a:lstStyle>
          <a:p>
            <a:fld id="{85753DA2-E98D-4FAD-9716-08438556E617}" type="slidenum">
              <a:rPr lang="en-US" smtClean="0"/>
              <a:t>‹#›</a:t>
            </a:fld>
            <a:endParaRPr lang="en-US" dirty="0"/>
          </a:p>
        </p:txBody>
      </p:sp>
    </p:spTree>
    <p:extLst>
      <p:ext uri="{BB962C8B-B14F-4D97-AF65-F5344CB8AC3E}">
        <p14:creationId xmlns:p14="http://schemas.microsoft.com/office/powerpoint/2010/main" val="3816970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753DA2-E98D-4FAD-9716-08438556E617}" type="slidenum">
              <a:rPr lang="en-US" smtClean="0"/>
              <a:t>1</a:t>
            </a:fld>
            <a:endParaRPr lang="en-US" dirty="0"/>
          </a:p>
        </p:txBody>
      </p:sp>
    </p:spTree>
    <p:extLst>
      <p:ext uri="{BB962C8B-B14F-4D97-AF65-F5344CB8AC3E}">
        <p14:creationId xmlns:p14="http://schemas.microsoft.com/office/powerpoint/2010/main" val="1028554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19EE6F1-28D9-45EC-948D-1472120897B8}" type="datetimeFigureOut">
              <a:rPr lang="en-US" smtClean="0"/>
              <a:t>3/23/2017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D66CBA-A1F3-466D-9BBF-B7EBFF243C5A}" type="slidenum">
              <a:rPr lang="en-US" smtClean="0"/>
              <a:t>‹#›</a:t>
            </a:fld>
            <a:endParaRPr lang="en-US" dirty="0"/>
          </a:p>
        </p:txBody>
      </p:sp>
    </p:spTree>
    <p:extLst>
      <p:ext uri="{BB962C8B-B14F-4D97-AF65-F5344CB8AC3E}">
        <p14:creationId xmlns:p14="http://schemas.microsoft.com/office/powerpoint/2010/main" val="2245427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9EE6F1-28D9-45EC-948D-1472120897B8}" type="datetimeFigureOut">
              <a:rPr lang="en-US" smtClean="0"/>
              <a:t>3/23/2017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D66CBA-A1F3-466D-9BBF-B7EBFF243C5A}" type="slidenum">
              <a:rPr lang="en-US" smtClean="0"/>
              <a:t>‹#›</a:t>
            </a:fld>
            <a:endParaRPr lang="en-US" dirty="0"/>
          </a:p>
        </p:txBody>
      </p:sp>
    </p:spTree>
    <p:extLst>
      <p:ext uri="{BB962C8B-B14F-4D97-AF65-F5344CB8AC3E}">
        <p14:creationId xmlns:p14="http://schemas.microsoft.com/office/powerpoint/2010/main" val="3167881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9EE6F1-28D9-45EC-948D-1472120897B8}" type="datetimeFigureOut">
              <a:rPr lang="en-US" smtClean="0"/>
              <a:t>3/23/2017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D66CBA-A1F3-466D-9BBF-B7EBFF243C5A}" type="slidenum">
              <a:rPr lang="en-US" smtClean="0"/>
              <a:t>‹#›</a:t>
            </a:fld>
            <a:endParaRPr lang="en-US" dirty="0"/>
          </a:p>
        </p:txBody>
      </p:sp>
    </p:spTree>
    <p:extLst>
      <p:ext uri="{BB962C8B-B14F-4D97-AF65-F5344CB8AC3E}">
        <p14:creationId xmlns:p14="http://schemas.microsoft.com/office/powerpoint/2010/main" val="1256740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9EE6F1-28D9-45EC-948D-1472120897B8}" type="datetimeFigureOut">
              <a:rPr lang="en-US" smtClean="0"/>
              <a:t>3/23/2017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D66CBA-A1F3-466D-9BBF-B7EBFF243C5A}" type="slidenum">
              <a:rPr lang="en-US" smtClean="0"/>
              <a:t>‹#›</a:t>
            </a:fld>
            <a:endParaRPr lang="en-US" dirty="0"/>
          </a:p>
        </p:txBody>
      </p:sp>
    </p:spTree>
    <p:extLst>
      <p:ext uri="{BB962C8B-B14F-4D97-AF65-F5344CB8AC3E}">
        <p14:creationId xmlns:p14="http://schemas.microsoft.com/office/powerpoint/2010/main" val="252963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9EE6F1-28D9-45EC-948D-1472120897B8}" type="datetimeFigureOut">
              <a:rPr lang="en-US" smtClean="0"/>
              <a:t>3/23/2017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D66CBA-A1F3-466D-9BBF-B7EBFF243C5A}" type="slidenum">
              <a:rPr lang="en-US" smtClean="0"/>
              <a:t>‹#›</a:t>
            </a:fld>
            <a:endParaRPr lang="en-US" dirty="0"/>
          </a:p>
        </p:txBody>
      </p:sp>
    </p:spTree>
    <p:extLst>
      <p:ext uri="{BB962C8B-B14F-4D97-AF65-F5344CB8AC3E}">
        <p14:creationId xmlns:p14="http://schemas.microsoft.com/office/powerpoint/2010/main" val="4134690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9EE6F1-28D9-45EC-948D-1472120897B8}" type="datetimeFigureOut">
              <a:rPr lang="en-US" smtClean="0"/>
              <a:t>3/23/2017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D66CBA-A1F3-466D-9BBF-B7EBFF243C5A}" type="slidenum">
              <a:rPr lang="en-US" smtClean="0"/>
              <a:t>‹#›</a:t>
            </a:fld>
            <a:endParaRPr lang="en-US" dirty="0"/>
          </a:p>
        </p:txBody>
      </p:sp>
    </p:spTree>
    <p:extLst>
      <p:ext uri="{BB962C8B-B14F-4D97-AF65-F5344CB8AC3E}">
        <p14:creationId xmlns:p14="http://schemas.microsoft.com/office/powerpoint/2010/main" val="403807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9EE6F1-28D9-45EC-948D-1472120897B8}" type="datetimeFigureOut">
              <a:rPr lang="en-US" smtClean="0"/>
              <a:t>3/23/2017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D66CBA-A1F3-466D-9BBF-B7EBFF243C5A}" type="slidenum">
              <a:rPr lang="en-US" smtClean="0"/>
              <a:t>‹#›</a:t>
            </a:fld>
            <a:endParaRPr lang="en-US" dirty="0"/>
          </a:p>
        </p:txBody>
      </p:sp>
    </p:spTree>
    <p:extLst>
      <p:ext uri="{BB962C8B-B14F-4D97-AF65-F5344CB8AC3E}">
        <p14:creationId xmlns:p14="http://schemas.microsoft.com/office/powerpoint/2010/main" val="226759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9EE6F1-28D9-45EC-948D-1472120897B8}" type="datetimeFigureOut">
              <a:rPr lang="en-US" smtClean="0"/>
              <a:t>3/23/2017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D66CBA-A1F3-466D-9BBF-B7EBFF243C5A}" type="slidenum">
              <a:rPr lang="en-US" smtClean="0"/>
              <a:t>‹#›</a:t>
            </a:fld>
            <a:endParaRPr lang="en-US" dirty="0"/>
          </a:p>
        </p:txBody>
      </p:sp>
    </p:spTree>
    <p:extLst>
      <p:ext uri="{BB962C8B-B14F-4D97-AF65-F5344CB8AC3E}">
        <p14:creationId xmlns:p14="http://schemas.microsoft.com/office/powerpoint/2010/main" val="1061069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EE6F1-28D9-45EC-948D-1472120897B8}" type="datetimeFigureOut">
              <a:rPr lang="en-US" smtClean="0"/>
              <a:t>3/23/2017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D66CBA-A1F3-466D-9BBF-B7EBFF243C5A}" type="slidenum">
              <a:rPr lang="en-US" smtClean="0"/>
              <a:t>‹#›</a:t>
            </a:fld>
            <a:endParaRPr lang="en-US" dirty="0"/>
          </a:p>
        </p:txBody>
      </p:sp>
    </p:spTree>
    <p:extLst>
      <p:ext uri="{BB962C8B-B14F-4D97-AF65-F5344CB8AC3E}">
        <p14:creationId xmlns:p14="http://schemas.microsoft.com/office/powerpoint/2010/main" val="1336013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9EE6F1-28D9-45EC-948D-1472120897B8}" type="datetimeFigureOut">
              <a:rPr lang="en-US" smtClean="0"/>
              <a:t>3/23/2017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D66CBA-A1F3-466D-9BBF-B7EBFF243C5A}" type="slidenum">
              <a:rPr lang="en-US" smtClean="0"/>
              <a:t>‹#›</a:t>
            </a:fld>
            <a:endParaRPr lang="en-US" dirty="0"/>
          </a:p>
        </p:txBody>
      </p:sp>
    </p:spTree>
    <p:extLst>
      <p:ext uri="{BB962C8B-B14F-4D97-AF65-F5344CB8AC3E}">
        <p14:creationId xmlns:p14="http://schemas.microsoft.com/office/powerpoint/2010/main" val="21146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9EE6F1-28D9-45EC-948D-1472120897B8}" type="datetimeFigureOut">
              <a:rPr lang="en-US" smtClean="0"/>
              <a:t>3/23/2017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D66CBA-A1F3-466D-9BBF-B7EBFF243C5A}" type="slidenum">
              <a:rPr lang="en-US" smtClean="0"/>
              <a:t>‹#›</a:t>
            </a:fld>
            <a:endParaRPr lang="en-US" dirty="0"/>
          </a:p>
        </p:txBody>
      </p:sp>
    </p:spTree>
    <p:extLst>
      <p:ext uri="{BB962C8B-B14F-4D97-AF65-F5344CB8AC3E}">
        <p14:creationId xmlns:p14="http://schemas.microsoft.com/office/powerpoint/2010/main" val="2129127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19EE6F1-28D9-45EC-948D-1472120897B8}" type="datetimeFigureOut">
              <a:rPr lang="en-US" smtClean="0"/>
              <a:t>3/23/2017</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6D66CBA-A1F3-466D-9BBF-B7EBFF243C5A}" type="slidenum">
              <a:rPr lang="en-US" smtClean="0"/>
              <a:t>‹#›</a:t>
            </a:fld>
            <a:endParaRPr lang="en-US" dirty="0"/>
          </a:p>
        </p:txBody>
      </p:sp>
    </p:spTree>
    <p:extLst>
      <p:ext uri="{BB962C8B-B14F-4D97-AF65-F5344CB8AC3E}">
        <p14:creationId xmlns:p14="http://schemas.microsoft.com/office/powerpoint/2010/main" val="1062173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www.sba.gov/offices/headquarters/wbo/resources/1465581" TargetMode="External"/><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image" Target="../media/image5.png"/><Relationship Id="rId5" Type="http://schemas.openxmlformats.org/officeDocument/2006/relationships/diagramLayout" Target="../diagrams/layout1.xml"/><Relationship Id="rId10" Type="http://schemas.openxmlformats.org/officeDocument/2006/relationships/image" Target="../media/image4.png"/><Relationship Id="rId4" Type="http://schemas.openxmlformats.org/officeDocument/2006/relationships/diagramData" Target="../diagrams/data1.xml"/><Relationship Id="rId9" Type="http://schemas.openxmlformats.org/officeDocument/2006/relationships/hyperlink" Target="https://www.sb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52600" y="263356"/>
            <a:ext cx="4709900" cy="830997"/>
          </a:xfrm>
          <a:prstGeom prst="rect">
            <a:avLst/>
          </a:prstGeom>
          <a:noFill/>
        </p:spPr>
        <p:txBody>
          <a:bodyPr wrap="square" rtlCol="0">
            <a:spAutoFit/>
          </a:bodyPr>
          <a:lstStyle/>
          <a:p>
            <a:pPr algn="ctr"/>
            <a:r>
              <a:rPr lang="en-US" sz="1600" b="1" dirty="0"/>
              <a:t>The SBA Office of Women’s Business Ownership invites all entrepreneurs in the United States to compete for $70,000 in cash prizes </a:t>
            </a:r>
          </a:p>
        </p:txBody>
      </p:sp>
      <p:sp>
        <p:nvSpPr>
          <p:cNvPr id="7" name="Rectangle 6"/>
          <p:cNvSpPr/>
          <p:nvPr/>
        </p:nvSpPr>
        <p:spPr>
          <a:xfrm>
            <a:off x="190500" y="2449286"/>
            <a:ext cx="6459174" cy="954107"/>
          </a:xfrm>
          <a:prstGeom prst="rect">
            <a:avLst/>
          </a:prstGeom>
        </p:spPr>
        <p:txBody>
          <a:bodyPr wrap="square">
            <a:spAutoFit/>
          </a:bodyPr>
          <a:lstStyle/>
          <a:p>
            <a:pPr algn="just"/>
            <a:r>
              <a:rPr lang="en-US" sz="1400" b="1" dirty="0"/>
              <a:t>SBA is launching the third year of the </a:t>
            </a:r>
            <a:r>
              <a:rPr lang="en-US" sz="1400" b="1" dirty="0" err="1"/>
              <a:t>InnovateHER</a:t>
            </a:r>
            <a:r>
              <a:rPr lang="en-US" sz="1400" b="1" dirty="0"/>
              <a:t>: Innovating for Women Challenge, a prize </a:t>
            </a:r>
            <a:r>
              <a:rPr lang="en-US" sz="1400" b="1" dirty="0" smtClean="0"/>
              <a:t>competition to </a:t>
            </a:r>
            <a:r>
              <a:rPr lang="en-US" sz="1400" b="1" dirty="0"/>
              <a:t>showcase the most innovative products and services that impact and empower women’s lives. Through this Challenge, SBA is looking for entrepreneurs to create a product or service that:  </a:t>
            </a:r>
          </a:p>
        </p:txBody>
      </p:sp>
      <p:sp>
        <p:nvSpPr>
          <p:cNvPr id="8" name="Rectangle 7"/>
          <p:cNvSpPr/>
          <p:nvPr/>
        </p:nvSpPr>
        <p:spPr>
          <a:xfrm>
            <a:off x="190500" y="6477000"/>
            <a:ext cx="6169863" cy="523220"/>
          </a:xfrm>
          <a:prstGeom prst="rect">
            <a:avLst/>
          </a:prstGeom>
        </p:spPr>
        <p:txBody>
          <a:bodyPr wrap="square">
            <a:spAutoFit/>
          </a:bodyPr>
          <a:lstStyle/>
          <a:p>
            <a:pPr algn="ctr"/>
            <a:r>
              <a:rPr lang="en-US" sz="1400" b="1" dirty="0"/>
              <a:t>Competitions will run locally through </a:t>
            </a:r>
            <a:r>
              <a:rPr lang="en-US" sz="1400" b="1" dirty="0" smtClean="0"/>
              <a:t>June 3, </a:t>
            </a:r>
            <a:r>
              <a:rPr lang="en-US" sz="1400" b="1" dirty="0"/>
              <a:t>2017 </a:t>
            </a:r>
          </a:p>
          <a:p>
            <a:pPr algn="ctr"/>
            <a:r>
              <a:rPr lang="en-US" sz="1400" b="1" dirty="0"/>
              <a:t>Visit </a:t>
            </a:r>
            <a:r>
              <a:rPr lang="en-US" sz="1400" b="1" dirty="0">
                <a:hlinkClick r:id="rId3"/>
              </a:rPr>
              <a:t>sba.gov/InnovateHER</a:t>
            </a:r>
            <a:r>
              <a:rPr lang="en-US" sz="1400" b="1" dirty="0"/>
              <a:t> to learn </a:t>
            </a:r>
            <a:r>
              <a:rPr lang="en-US" sz="1400" b="1" dirty="0" smtClean="0"/>
              <a:t>more </a:t>
            </a:r>
            <a:endParaRPr lang="en-US" sz="1400" b="1" dirty="0"/>
          </a:p>
        </p:txBody>
      </p:sp>
      <p:graphicFrame>
        <p:nvGraphicFramePr>
          <p:cNvPr id="2" name="Diagram 1"/>
          <p:cNvGraphicFramePr/>
          <p:nvPr>
            <p:extLst>
              <p:ext uri="{D42A27DB-BD31-4B8C-83A1-F6EECF244321}">
                <p14:modId xmlns:p14="http://schemas.microsoft.com/office/powerpoint/2010/main" val="3735596903"/>
              </p:ext>
            </p:extLst>
          </p:nvPr>
        </p:nvGraphicFramePr>
        <p:xfrm>
          <a:off x="533400" y="3618838"/>
          <a:ext cx="6019800" cy="26676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Rectangle 12"/>
          <p:cNvSpPr/>
          <p:nvPr/>
        </p:nvSpPr>
        <p:spPr>
          <a:xfrm>
            <a:off x="190500" y="1219200"/>
            <a:ext cx="6362700" cy="1219200"/>
          </a:xfrm>
          <a:prstGeom prst="rect">
            <a:avLst/>
          </a:prstGeom>
          <a:gradFill flip="none" rotWithShape="1">
            <a:gsLst>
              <a:gs pos="0">
                <a:srgbClr val="7030A0">
                  <a:shade val="30000"/>
                  <a:satMod val="115000"/>
                </a:srgbClr>
              </a:gs>
              <a:gs pos="80000">
                <a:srgbClr val="7030A0">
                  <a:shade val="67500"/>
                  <a:satMod val="115000"/>
                </a:srgbClr>
              </a:gs>
              <a:gs pos="100000">
                <a:schemeClr val="bg1"/>
              </a:gs>
            </a:gsLst>
            <a:lin ang="10800000" scaled="1"/>
            <a:tileRect/>
          </a:gradFill>
          <a:ln>
            <a:noFill/>
          </a:ln>
        </p:spPr>
        <p:txBody>
          <a:bodyPr wrap="square" lIns="91440" tIns="45720" rIns="91440" bIns="45720">
            <a:noAutofit/>
          </a:bodyPr>
          <a:lstStyle/>
          <a:p>
            <a:pPr marL="0" marR="0" algn="ctr">
              <a:spcBef>
                <a:spcPts val="0"/>
              </a:spcBef>
              <a:spcAft>
                <a:spcPts val="0"/>
              </a:spcAft>
            </a:pPr>
            <a:r>
              <a:rPr lang="en-US" sz="3600" kern="1200" dirty="0" err="1">
                <a:solidFill>
                  <a:schemeClr val="bg1"/>
                </a:solidFill>
                <a:effectLst/>
                <a:latin typeface="Agency FB"/>
                <a:ea typeface="MS Mincho"/>
                <a:cs typeface="Times New Roman"/>
              </a:rPr>
              <a:t>Innovate</a:t>
            </a:r>
            <a:r>
              <a:rPr lang="en-US" sz="3600" kern="1200" dirty="0" err="1">
                <a:solidFill>
                  <a:srgbClr val="00B0F0"/>
                </a:solidFill>
                <a:effectLst/>
                <a:latin typeface="Agency FB"/>
                <a:ea typeface="MS Mincho"/>
                <a:cs typeface="Times New Roman"/>
              </a:rPr>
              <a:t>HER</a:t>
            </a:r>
            <a:r>
              <a:rPr lang="en-US" sz="3600" kern="1200" dirty="0">
                <a:solidFill>
                  <a:srgbClr val="00B0F0"/>
                </a:solidFill>
                <a:effectLst/>
                <a:latin typeface="Agency FB"/>
                <a:ea typeface="MS Mincho"/>
                <a:cs typeface="Times New Roman"/>
              </a:rPr>
              <a:t> </a:t>
            </a:r>
            <a:r>
              <a:rPr lang="en-US" sz="3600" kern="1200" dirty="0">
                <a:solidFill>
                  <a:schemeClr val="bg1"/>
                </a:solidFill>
                <a:effectLst/>
                <a:latin typeface="Agency FB"/>
                <a:ea typeface="MS Mincho"/>
                <a:cs typeface="Times New Roman"/>
              </a:rPr>
              <a:t>2017:</a:t>
            </a:r>
            <a:r>
              <a:rPr lang="en-US" sz="3600" kern="1200" dirty="0">
                <a:solidFill>
                  <a:srgbClr val="F79646"/>
                </a:solidFill>
                <a:effectLst/>
                <a:latin typeface="Agency FB"/>
                <a:ea typeface="MS Mincho"/>
                <a:cs typeface="Times New Roman"/>
              </a:rPr>
              <a:t> </a:t>
            </a:r>
            <a:endParaRPr lang="en-US" sz="3600" dirty="0">
              <a:effectLst/>
              <a:latin typeface="Times New Roman"/>
              <a:ea typeface="MS Mincho"/>
            </a:endParaRPr>
          </a:p>
          <a:p>
            <a:pPr marL="0" marR="0" algn="ctr">
              <a:spcBef>
                <a:spcPts val="0"/>
              </a:spcBef>
              <a:spcAft>
                <a:spcPts val="0"/>
              </a:spcAft>
            </a:pPr>
            <a:r>
              <a:rPr lang="en-US" sz="3200" kern="1200" dirty="0">
                <a:solidFill>
                  <a:srgbClr val="FFFFFF"/>
                </a:solidFill>
                <a:effectLst/>
                <a:latin typeface="Agency FB"/>
                <a:ea typeface="MS Mincho"/>
                <a:cs typeface="Times New Roman"/>
              </a:rPr>
              <a:t>Innovating for Women Business Challenge</a:t>
            </a:r>
            <a:endParaRPr lang="en-US" sz="3200" dirty="0">
              <a:effectLst/>
              <a:latin typeface="Times New Roman"/>
              <a:ea typeface="MS Mincho"/>
            </a:endParaRPr>
          </a:p>
        </p:txBody>
      </p:sp>
      <p:pic>
        <p:nvPicPr>
          <p:cNvPr id="14" name="Picture 13" descr="SBA.GOV site - U.S. Small Business Administration">
            <a:hlinkClick r:id="rId9" tooltip="Home"/>
          </p:cNvPr>
          <p:cNvPicPr/>
          <p:nvPr/>
        </p:nvPicPr>
        <p:blipFill>
          <a:blip r:embed="rId10">
            <a:extLst>
              <a:ext uri="{28A0092B-C50C-407E-A947-70E740481C1C}">
                <a14:useLocalDpi xmlns:a14="http://schemas.microsoft.com/office/drawing/2010/main" val="0"/>
              </a:ext>
            </a:extLst>
          </a:blip>
          <a:srcRect/>
          <a:stretch>
            <a:fillRect/>
          </a:stretch>
        </p:blipFill>
        <p:spPr bwMode="auto">
          <a:xfrm>
            <a:off x="152400" y="255117"/>
            <a:ext cx="1676400" cy="830997"/>
          </a:xfrm>
          <a:prstGeom prst="rect">
            <a:avLst/>
          </a:prstGeom>
          <a:noFill/>
          <a:ln>
            <a:noFill/>
          </a:ln>
        </p:spPr>
      </p:pic>
      <p:sp>
        <p:nvSpPr>
          <p:cNvPr id="11" name="TextBox 10"/>
          <p:cNvSpPr txBox="1"/>
          <p:nvPr/>
        </p:nvSpPr>
        <p:spPr>
          <a:xfrm>
            <a:off x="152400" y="8458200"/>
            <a:ext cx="5334000" cy="584775"/>
          </a:xfrm>
          <a:prstGeom prst="rect">
            <a:avLst/>
          </a:prstGeom>
          <a:noFill/>
        </p:spPr>
        <p:txBody>
          <a:bodyPr wrap="square" rtlCol="0">
            <a:spAutoFit/>
          </a:bodyPr>
          <a:lstStyle/>
          <a:p>
            <a:r>
              <a:rPr lang="en-US" sz="800" i="1" dirty="0"/>
              <a:t>SBA’s acceptance of this gift from the Sara Blakely Foundation does not constitute an endorsement of the views, opinions, products or services of the donor or any other person or entity. All SBA programs and services are extended to the public on a nondiscriminatory basis. Reasonable arrangements for persons with disabilities will be made if requested at least two weeks in advance.</a:t>
            </a:r>
            <a:endParaRPr lang="en-US" sz="800" dirty="0"/>
          </a:p>
        </p:txBody>
      </p:sp>
      <p:sp>
        <p:nvSpPr>
          <p:cNvPr id="4" name="Rounded Rectangle 3"/>
          <p:cNvSpPr/>
          <p:nvPr/>
        </p:nvSpPr>
        <p:spPr>
          <a:xfrm>
            <a:off x="609600" y="7162800"/>
            <a:ext cx="5852900" cy="990600"/>
          </a:xfrm>
          <a:prstGeom prst="roundRect">
            <a:avLst/>
          </a:prstGeom>
          <a:solidFill>
            <a:srgbClr val="5D28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National Finalists will present a live pitch to a panel of expert judges and compete for up to $70,000 in cash prizes: 1st Place - $40,000; </a:t>
            </a:r>
          </a:p>
          <a:p>
            <a:pPr algn="ctr"/>
            <a:r>
              <a:rPr lang="en-US" sz="1400" b="1" dirty="0"/>
              <a:t>2nd Place - $20,000; and 3rd Place - $10,000</a:t>
            </a:r>
          </a:p>
          <a:p>
            <a:pPr algn="ctr"/>
            <a:r>
              <a:rPr lang="en-US" sz="1400" b="1" dirty="0"/>
              <a:t>Final round will be </a:t>
            </a:r>
            <a:r>
              <a:rPr lang="en-US" sz="1400" b="1"/>
              <a:t>held </a:t>
            </a:r>
            <a:r>
              <a:rPr lang="en-US" sz="1400" b="1" smtClean="0"/>
              <a:t>in </a:t>
            </a:r>
            <a:r>
              <a:rPr lang="en-US" sz="1400" b="1" dirty="0" smtClean="0"/>
              <a:t>September, </a:t>
            </a:r>
            <a:r>
              <a:rPr lang="en-US" sz="1400" b="1" dirty="0"/>
              <a:t>2017 (Location: TBD) </a:t>
            </a:r>
          </a:p>
        </p:txBody>
      </p:sp>
      <p:pic>
        <p:nvPicPr>
          <p:cNvPr id="12" name="Picture 1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86400" y="8477250"/>
            <a:ext cx="1318895" cy="372110"/>
          </a:xfrm>
          <a:prstGeom prst="rect">
            <a:avLst/>
          </a:prstGeom>
          <a:noFill/>
        </p:spPr>
      </p:pic>
      <p:sp>
        <p:nvSpPr>
          <p:cNvPr id="6" name="TextBox 5"/>
          <p:cNvSpPr txBox="1"/>
          <p:nvPr/>
        </p:nvSpPr>
        <p:spPr>
          <a:xfrm>
            <a:off x="457200" y="8159750"/>
            <a:ext cx="6324601" cy="307777"/>
          </a:xfrm>
          <a:prstGeom prst="rect">
            <a:avLst/>
          </a:prstGeom>
          <a:noFill/>
        </p:spPr>
        <p:txBody>
          <a:bodyPr wrap="square" rtlCol="0">
            <a:spAutoFit/>
          </a:bodyPr>
          <a:lstStyle/>
          <a:p>
            <a:r>
              <a:rPr lang="en-US" sz="1400" b="1" dirty="0" smtClean="0"/>
              <a:t>This competition is funded through a generous gift </a:t>
            </a:r>
            <a:r>
              <a:rPr lang="en-US" sz="1400" b="1" smtClean="0"/>
              <a:t>from Sara </a:t>
            </a:r>
            <a:r>
              <a:rPr lang="en-US" sz="1400" b="1" dirty="0"/>
              <a:t>Blakely </a:t>
            </a:r>
            <a:r>
              <a:rPr lang="en-US" sz="1400" b="1" dirty="0" smtClean="0"/>
              <a:t>Foundation.   </a:t>
            </a:r>
            <a:endParaRPr lang="en-US" sz="1400" b="1" dirty="0"/>
          </a:p>
        </p:txBody>
      </p:sp>
    </p:spTree>
    <p:extLst>
      <p:ext uri="{BB962C8B-B14F-4D97-AF65-F5344CB8AC3E}">
        <p14:creationId xmlns:p14="http://schemas.microsoft.com/office/powerpoint/2010/main" val="2607312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5BCC9570138F648BC89BF95416CE709" ma:contentTypeVersion="0" ma:contentTypeDescription="Create a new document." ma:contentTypeScope="" ma:versionID="f8e5c114096d706e1d48daa33e00f1d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F185DDC-0E77-46C0-8787-1F4DAD30C68B}">
  <ds:schemaRefs>
    <ds:schemaRef ds:uri="http://schemas.microsoft.com/sharepoint/v3/contenttype/forms"/>
  </ds:schemaRefs>
</ds:datastoreItem>
</file>

<file path=customXml/itemProps2.xml><?xml version="1.0" encoding="utf-8"?>
<ds:datastoreItem xmlns:ds="http://schemas.openxmlformats.org/officeDocument/2006/customXml" ds:itemID="{00F7EB7C-69B2-4FAA-9BDB-ACCAEDCF2C32}">
  <ds:schemaRefs>
    <ds:schemaRef ds:uri="http://purl.org/dc/terms/"/>
    <ds:schemaRef ds:uri="http://purl.org/dc/dcmitype/"/>
    <ds:schemaRef ds:uri="http://www.w3.org/XML/1998/namespace"/>
    <ds:schemaRef ds:uri="http://purl.org/dc/elements/1.1/"/>
    <ds:schemaRef ds:uri="http://schemas.microsoft.com/office/2006/metadata/properties"/>
    <ds:schemaRef ds:uri="http://schemas.microsoft.com/office/2006/documentManagement/types"/>
    <ds:schemaRef ds:uri="http://schemas.openxmlformats.org/package/2006/metadata/core-properties"/>
  </ds:schemaRefs>
</ds:datastoreItem>
</file>

<file path=customXml/itemProps3.xml><?xml version="1.0" encoding="utf-8"?>
<ds:datastoreItem xmlns:ds="http://schemas.openxmlformats.org/officeDocument/2006/customXml" ds:itemID="{CE03F814-DE20-47D9-B249-2105990B20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1134</TotalTime>
  <Words>253</Words>
  <Application>Microsoft Office PowerPoint</Application>
  <PresentationFormat>On-screen Show (4:3)</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Small Business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Young, Heather Z. (Contractor)</dc:creator>
  <cp:lastModifiedBy>Duffin, Simona M.</cp:lastModifiedBy>
  <cp:revision>77</cp:revision>
  <cp:lastPrinted>2017-01-12T22:11:33Z</cp:lastPrinted>
  <dcterms:created xsi:type="dcterms:W3CDTF">2015-01-09T16:23:45Z</dcterms:created>
  <dcterms:modified xsi:type="dcterms:W3CDTF">2017-03-23T14:17:00Z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0x01010005BCC9570138F648BC89BF95416CE709</vt:lpwstr>
  </property>
</Properties>
</file>